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73" r:id="rId5"/>
    <p:sldId id="259" r:id="rId6"/>
    <p:sldId id="258" r:id="rId7"/>
    <p:sldId id="263" r:id="rId8"/>
    <p:sldId id="260" r:id="rId9"/>
    <p:sldId id="261" r:id="rId10"/>
    <p:sldId id="262" r:id="rId11"/>
    <p:sldId id="264" r:id="rId12"/>
    <p:sldId id="274" r:id="rId13"/>
    <p:sldId id="276" r:id="rId14"/>
    <p:sldId id="269" r:id="rId15"/>
    <p:sldId id="265" r:id="rId16"/>
  </p:sldIdLst>
  <p:sldSz cx="12192000" cy="6858000"/>
  <p:notesSz cx="6887845" cy="1002157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C427A954-44EE-45BF-BDCF-35D5F3142CF5}">
          <p14:sldIdLst>
            <p14:sldId id="256"/>
            <p14:sldId id="257"/>
            <p14:sldId id="273"/>
            <p14:sldId id="259"/>
            <p14:sldId id="258"/>
            <p14:sldId id="263"/>
            <p14:sldId id="260"/>
            <p14:sldId id="261"/>
            <p14:sldId id="262"/>
          </p14:sldIdLst>
        </p14:section>
        <p14:section name="Sekcija bez naslova" id="{FB75785E-B5EE-4310-B079-2438F8FDC0C6}">
          <p14:sldIdLst>
            <p14:sldId id="264"/>
            <p14:sldId id="274"/>
            <p14:sldId id="276"/>
            <p14:sldId id="269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/>
            </a:lvl1pPr>
          </a:lstStyle>
          <a:p>
            <a:r>
              <a:rPr lang="hr-HR"/>
              <a:t>"Pag na meniju"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r">
              <a:defRPr sz="1200"/>
            </a:lvl1pPr>
          </a:lstStyle>
          <a:p>
            <a:fld id="{E136EEB9-A7AE-47D0-BCB2-0038F9838F4F}" type="datetimeFigureOut">
              <a:rPr lang="hr-HR" smtClean="0"/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r">
              <a:defRPr sz="1200"/>
            </a:lvl1pPr>
          </a:lstStyle>
          <a:p>
            <a:fld id="{940E8DA8-8C1B-46DB-90DF-9DA813706D12}" type="slidenum">
              <a:rPr lang="hr-HR" smtClean="0"/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/>
            </a:lvl1pPr>
          </a:lstStyle>
          <a:p>
            <a:r>
              <a:rPr lang="hr-HR"/>
              <a:t>"Pag na meniju"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r">
              <a:defRPr sz="1200"/>
            </a:lvl1pPr>
          </a:lstStyle>
          <a:p>
            <a:fld id="{3AAFFD5F-1BDD-437D-9C63-9AD015424F93}" type="datetimeFigureOut">
              <a:rPr lang="hr-HR" smtClean="0"/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4125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0" tIns="46200" rIns="92400" bIns="4620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2400" tIns="46200" rIns="92400" bIns="46200" rtlCol="0"/>
          <a:lstStyle/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r">
              <a:defRPr sz="1200"/>
            </a:lvl1pPr>
          </a:lstStyle>
          <a:p>
            <a:fld id="{38239961-A194-4024-9A0B-E8D744220E1D}" type="slidenum">
              <a:rPr lang="hr-HR" smtClean="0"/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8BA7E-0640-4D68-8FFC-0C08F8844893}" type="datetime1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511B-3114-475E-A67F-CEABB94868A0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795A-0338-4027-A738-877918837068}" type="datetime1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511B-3114-475E-A67F-CEABB94868A0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3D55-2D3F-4E22-85FA-9AF6CBC50DE3}" type="datetime1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511B-3114-475E-A67F-CEABB94868A0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06C4-344C-42DC-B324-5D6C88171A8B}" type="datetime1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511B-3114-475E-A67F-CEABB94868A0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95D8-1770-402A-A68E-9C4AAA67615F}" type="datetime1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511B-3114-475E-A67F-CEABB94868A0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5CFC-CC3D-4A2F-B629-E06CBAAB49AD}" type="datetime1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511B-3114-475E-A67F-CEABB94868A0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2B93-2634-4F8A-AAD3-3ABFFA79AF5A}" type="datetime1">
              <a:rPr lang="hr-HR" smtClean="0"/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511B-3114-475E-A67F-CEABB94868A0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8CB4-F043-4225-AA2B-BFC13F64772F}" type="datetime1">
              <a:rPr lang="hr-HR" smtClean="0"/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511B-3114-475E-A67F-CEABB94868A0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18A1-34C2-449C-9768-37FA7EC2DB60}" type="datetime1">
              <a:rPr lang="hr-HR" smtClean="0"/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511B-3114-475E-A67F-CEABB94868A0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D0C-C8ED-471B-9B44-A7B7E6E9AE88}" type="datetime1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511B-3114-475E-A67F-CEABB94868A0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08E3-432F-4F8F-A4BC-F78FC3E856E8}" type="datetime1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511B-3114-475E-A67F-CEABB94868A0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EB18-F7A2-4FE3-B376-52E431F4E443}" type="datetime1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511B-3114-475E-A67F-CEABB94868A0}" type="slidenum">
              <a:rPr lang="hr-HR" smtClean="0"/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tekst, karta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1" b="9090"/>
          <a:stretch>
            <a:fillRect/>
          </a:stretch>
        </p:blipFill>
        <p:spPr>
          <a:xfrm>
            <a:off x="2609088" y="-177553"/>
            <a:ext cx="8668512" cy="685799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hr-HR" sz="4800"/>
              <a:t>Srednja škola Bartula Kašića Pag</a:t>
            </a:r>
            <a:br>
              <a:rPr lang="hr-HR" sz="4800"/>
            </a:br>
            <a:r>
              <a:rPr kumimoji="0" lang="hr-H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 „Pag na meniju, 3. faza”</a:t>
            </a:r>
            <a:br>
              <a:rPr kumimoji="0" lang="hr-H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hr-HR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Autofit/>
          </a:bodyPr>
          <a:lstStyle/>
          <a:p>
            <a:pPr algn="l"/>
            <a:endParaRPr lang="hr-HR" sz="1200"/>
          </a:p>
          <a:p>
            <a:pPr algn="l">
              <a:lnSpc>
                <a:spcPct val="107000"/>
              </a:lnSpc>
              <a:spcAft>
                <a:spcPts val="1200"/>
              </a:spcAft>
            </a:pPr>
            <a:r>
              <a:rPr lang="hr-HR" sz="1200"/>
              <a:t> </a:t>
            </a:r>
            <a:endParaRPr lang="hr-HR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hr-HR" sz="1200"/>
          </a:p>
          <a:p>
            <a:pPr algn="l"/>
            <a:endParaRPr lang="hr-HR" sz="1200" dirty="0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tekst, Font, logotip, simbol&#10;&#10;Opis je automatski gener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0" y="4604895"/>
            <a:ext cx="3167839" cy="1818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000" y="1138036"/>
            <a:ext cx="586377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Planirane aktivnosti</a:t>
            </a:r>
            <a:endParaRPr lang="en-US" sz="3200"/>
          </a:p>
        </p:txBody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762000" y="2551176"/>
            <a:ext cx="5863772" cy="35912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Dogovoriti</a:t>
            </a:r>
            <a:r>
              <a:rPr lang="en-US" sz="2000" dirty="0"/>
              <a:t> </a:t>
            </a:r>
            <a:r>
              <a:rPr lang="en-US" sz="2000" dirty="0" err="1"/>
              <a:t>partnersku</a:t>
            </a:r>
            <a:r>
              <a:rPr lang="en-US" sz="2000" dirty="0"/>
              <a:t> </a:t>
            </a:r>
            <a:r>
              <a:rPr lang="en-US" sz="2000" dirty="0" err="1"/>
              <a:t>suradnju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hr-HR" sz="2000" dirty="0" err="1"/>
              <a:t>SSS Vice Vlatkovića iz Zadra </a:t>
            </a:r>
            <a:endParaRPr lang="hr-HR" sz="2000" dirty="0" err="1"/>
          </a:p>
          <a:p>
            <a:r>
              <a:rPr lang="en-US" sz="2000" dirty="0" err="1"/>
              <a:t>Dogovoriti</a:t>
            </a:r>
            <a:r>
              <a:rPr lang="en-US" sz="2000" dirty="0"/>
              <a:t> </a:t>
            </a:r>
            <a:r>
              <a:rPr lang="en-US" sz="2000" dirty="0" err="1"/>
              <a:t>timove</a:t>
            </a:r>
            <a:r>
              <a:rPr lang="en-US" sz="2000" dirty="0"/>
              <a:t> </a:t>
            </a:r>
            <a:r>
              <a:rPr lang="en-US" sz="2000" dirty="0" err="1"/>
              <a:t>učenika</a:t>
            </a:r>
            <a:r>
              <a:rPr lang="en-US" sz="2000" dirty="0"/>
              <a:t> (</a:t>
            </a:r>
            <a:r>
              <a:rPr lang="en-US" sz="2000" dirty="0" err="1"/>
              <a:t>unutar</a:t>
            </a:r>
            <a:r>
              <a:rPr lang="en-US" sz="2000" dirty="0"/>
              <a:t> </a:t>
            </a:r>
            <a:r>
              <a:rPr lang="en-US" sz="2000" dirty="0" err="1"/>
              <a:t>svake</a:t>
            </a:r>
            <a:r>
              <a:rPr lang="en-US" sz="2000" dirty="0"/>
              <a:t> </a:t>
            </a:r>
            <a:r>
              <a:rPr lang="en-US" sz="2000" dirty="0" err="1"/>
              <a:t>škole</a:t>
            </a:r>
            <a:r>
              <a:rPr lang="en-US" sz="2000" dirty="0"/>
              <a:t>,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kombinirane</a:t>
            </a:r>
            <a:r>
              <a:rPr lang="en-US" sz="2000" dirty="0"/>
              <a:t> </a:t>
            </a:r>
            <a:r>
              <a:rPr lang="en-US" sz="2000" dirty="0" err="1"/>
              <a:t>međuškolske</a:t>
            </a:r>
            <a:r>
              <a:rPr lang="en-US" sz="2000" dirty="0"/>
              <a:t> </a:t>
            </a:r>
            <a:r>
              <a:rPr lang="en-US" sz="2000" dirty="0" err="1"/>
              <a:t>timove</a:t>
            </a:r>
            <a:r>
              <a:rPr lang="en-US" sz="2000" dirty="0"/>
              <a:t>)</a:t>
            </a:r>
            <a:endParaRPr lang="hr-HR" sz="2000" dirty="0"/>
          </a:p>
          <a:p>
            <a:r>
              <a:rPr lang="en-US" sz="2000" dirty="0" err="1"/>
              <a:t>Odabir</a:t>
            </a:r>
            <a:r>
              <a:rPr lang="en-US" sz="2000" dirty="0"/>
              <a:t> </a:t>
            </a:r>
            <a:r>
              <a:rPr lang="hr-HR" sz="2000" dirty="0" err="1"/>
              <a:t>informacija i fotografija koje će se nalaziti u aplikaciji </a:t>
            </a:r>
            <a:endParaRPr lang="hr-HR" sz="2000" dirty="0" err="1"/>
          </a:p>
          <a:p>
            <a:r>
              <a:rPr lang="en-US" sz="2000" dirty="0" err="1"/>
              <a:t>Radionice</a:t>
            </a:r>
            <a:r>
              <a:rPr lang="en-US" sz="2000" dirty="0"/>
              <a:t> </a:t>
            </a:r>
            <a:r>
              <a:rPr lang="en-US" sz="2000" dirty="0" err="1"/>
              <a:t>tradicionalnih</a:t>
            </a:r>
            <a:r>
              <a:rPr lang="en-US" sz="2000" dirty="0"/>
              <a:t> </a:t>
            </a:r>
            <a:r>
              <a:rPr lang="hr-HR" altLang="en-US" sz="2000" dirty="0"/>
              <a:t>jela</a:t>
            </a:r>
            <a:r>
              <a:rPr lang="en-US" sz="2000" dirty="0"/>
              <a:t> </a:t>
            </a:r>
            <a:r>
              <a:rPr lang="en-US" sz="2000" dirty="0" err="1"/>
              <a:t>otoka</a:t>
            </a:r>
            <a:r>
              <a:rPr lang="en-US" sz="2000" dirty="0"/>
              <a:t> </a:t>
            </a:r>
            <a:r>
              <a:rPr lang="en-US" sz="2000" dirty="0" err="1"/>
              <a:t>Paga</a:t>
            </a:r>
            <a:endParaRPr lang="hr-HR" sz="2000" dirty="0"/>
          </a:p>
          <a:p>
            <a:r>
              <a:rPr lang="en-US" sz="2000" dirty="0" err="1"/>
              <a:t>Završna</a:t>
            </a:r>
            <a:r>
              <a:rPr lang="en-US" sz="2000" dirty="0"/>
              <a:t> </a:t>
            </a:r>
            <a:r>
              <a:rPr lang="en-US" sz="2000" dirty="0" err="1"/>
              <a:t>konferencija</a:t>
            </a:r>
            <a:r>
              <a:rPr lang="en-US" sz="2000" dirty="0"/>
              <a:t> </a:t>
            </a:r>
            <a:r>
              <a:rPr lang="en-US" sz="2000" dirty="0" err="1"/>
              <a:t>projekta</a:t>
            </a:r>
            <a:endParaRPr lang="en-US" sz="2000" dirty="0"/>
          </a:p>
        </p:txBody>
      </p:sp>
      <p:pic>
        <p:nvPicPr>
          <p:cNvPr id="8" name="Rezervirano mjesto sadržaja 7" descr="Slika na kojoj se prikazuje crtež, skeč, Dječja umjetnost, grafika&#10;&#10;Opis je automatski generiran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70" y="873174"/>
            <a:ext cx="3782789" cy="2468270"/>
          </a:xfrm>
          <a:prstGeom prst="rect">
            <a:avLst/>
          </a:prstGeom>
        </p:spPr>
      </p:pic>
      <p:pic>
        <p:nvPicPr>
          <p:cNvPr id="10" name="Slika 9" descr="Slika na kojoj se prikazuje tekst, Font, logotip, simbol&#10;&#10;Opis je automatski gener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70" y="3524333"/>
            <a:ext cx="3697782" cy="2468270"/>
          </a:xfrm>
          <a:prstGeom prst="rect">
            <a:avLst/>
          </a:prstGeo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EC06C4-344C-42DC-B324-5D6C88171A8B}" type="datetime1">
              <a:rPr lang="en-US" smtClean="0"/>
            </a:fld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0C511B-3114-475E-A67F-CEABB94868A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019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Rezultati</a:t>
            </a:r>
            <a:r>
              <a:rPr lang="en-US" sz="5400" dirty="0"/>
              <a:t> </a:t>
            </a:r>
            <a:r>
              <a:rPr lang="en-US" sz="5400" dirty="0" err="1"/>
              <a:t>projekta</a:t>
            </a:r>
            <a:endParaRPr lang="en-US" sz="5400" dirty="0"/>
          </a:p>
        </p:txBody>
      </p:sp>
      <p:sp>
        <p:nvSpPr>
          <p:cNvPr id="39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200" dirty="0"/>
              <a:t>1</a:t>
            </a:r>
            <a:r>
              <a:rPr lang="hr-HR" altLang="en-US" sz="1200" dirty="0"/>
              <a:t>9</a:t>
            </a:r>
            <a:r>
              <a:rPr lang="en-US" sz="1200" dirty="0"/>
              <a:t> </a:t>
            </a:r>
            <a:r>
              <a:rPr lang="en-US" sz="1200" dirty="0" err="1"/>
              <a:t>učenika</a:t>
            </a:r>
            <a:r>
              <a:rPr lang="en-US" sz="1200" dirty="0"/>
              <a:t> </a:t>
            </a:r>
            <a:r>
              <a:rPr lang="en-US" sz="1200" dirty="0" err="1"/>
              <a:t>strukovne</a:t>
            </a:r>
            <a:r>
              <a:rPr lang="en-US" sz="1200" dirty="0"/>
              <a:t> </a:t>
            </a:r>
            <a:r>
              <a:rPr lang="en-US" sz="1200" dirty="0" err="1"/>
              <a:t>kvalifikacije</a:t>
            </a:r>
            <a:r>
              <a:rPr lang="en-US" sz="1200" dirty="0"/>
              <a:t> za </a:t>
            </a:r>
            <a:r>
              <a:rPr lang="en-US" sz="1200" dirty="0" err="1"/>
              <a:t>zanimanje</a:t>
            </a:r>
            <a:r>
              <a:rPr lang="en-US" sz="1200" dirty="0"/>
              <a:t> </a:t>
            </a:r>
            <a:r>
              <a:rPr lang="en-US" sz="1200" dirty="0" err="1"/>
              <a:t>kuhar</a:t>
            </a:r>
            <a:r>
              <a:rPr lang="en-US" sz="1200" dirty="0"/>
              <a:t> </a:t>
            </a:r>
            <a:r>
              <a:rPr lang="en-US" sz="1200" dirty="0" err="1"/>
              <a:t>osposobljenih</a:t>
            </a:r>
            <a:r>
              <a:rPr lang="en-US" sz="1200" dirty="0"/>
              <a:t> za </a:t>
            </a:r>
            <a:r>
              <a:rPr lang="en-US" sz="1200" dirty="0" err="1"/>
              <a:t>pripremu</a:t>
            </a:r>
            <a:r>
              <a:rPr lang="en-US" sz="1200" dirty="0"/>
              <a:t> </a:t>
            </a:r>
            <a:r>
              <a:rPr lang="en-US" sz="1200" dirty="0" err="1"/>
              <a:t>tradicionalnih</a:t>
            </a:r>
            <a:r>
              <a:rPr lang="en-US" sz="1200" dirty="0"/>
              <a:t> </a:t>
            </a:r>
            <a:r>
              <a:rPr lang="en-US" sz="1200" dirty="0" err="1"/>
              <a:t>slastica</a:t>
            </a:r>
            <a:r>
              <a:rPr lang="en-US" sz="1200" dirty="0"/>
              <a:t> </a:t>
            </a:r>
            <a:r>
              <a:rPr lang="en-US" sz="1200" dirty="0" err="1"/>
              <a:t>otoka</a:t>
            </a:r>
            <a:r>
              <a:rPr lang="en-US" sz="1200" dirty="0"/>
              <a:t> </a:t>
            </a:r>
            <a:r>
              <a:rPr lang="en-US" sz="1200" dirty="0" err="1"/>
              <a:t>Paga</a:t>
            </a:r>
            <a:endParaRPr lang="hr-HR" sz="1200" dirty="0"/>
          </a:p>
          <a:p>
            <a:r>
              <a:rPr lang="hr-HR" altLang="en-US" sz="1200" dirty="0"/>
              <a:t>5</a:t>
            </a:r>
            <a:r>
              <a:rPr lang="en-US" sz="1200" dirty="0"/>
              <a:t> </a:t>
            </a:r>
            <a:r>
              <a:rPr lang="en-US" sz="1200" dirty="0" err="1"/>
              <a:t>učenika</a:t>
            </a:r>
            <a:r>
              <a:rPr lang="en-US" sz="1200" dirty="0"/>
              <a:t> </a:t>
            </a:r>
            <a:r>
              <a:rPr lang="en-US" sz="1200" dirty="0" err="1"/>
              <a:t>strukovne</a:t>
            </a:r>
            <a:r>
              <a:rPr lang="en-US" sz="1200" dirty="0"/>
              <a:t> </a:t>
            </a:r>
            <a:r>
              <a:rPr lang="en-US" sz="1200" dirty="0" err="1"/>
              <a:t>kvalifikacije</a:t>
            </a:r>
            <a:r>
              <a:rPr lang="en-US" sz="1200" dirty="0"/>
              <a:t> za </a:t>
            </a:r>
            <a:r>
              <a:rPr lang="en-US" sz="1200" dirty="0" err="1"/>
              <a:t>zanimanje</a:t>
            </a:r>
            <a:r>
              <a:rPr lang="en-US" sz="1200" dirty="0"/>
              <a:t> </a:t>
            </a:r>
            <a:r>
              <a:rPr lang="en-US" sz="1200" dirty="0" err="1"/>
              <a:t>konobar</a:t>
            </a:r>
            <a:r>
              <a:rPr lang="en-US" sz="1200" dirty="0"/>
              <a:t> </a:t>
            </a:r>
            <a:r>
              <a:rPr lang="en-US" sz="1200" dirty="0" err="1"/>
              <a:t>osposobljenih</a:t>
            </a:r>
            <a:r>
              <a:rPr lang="en-US" sz="1200" dirty="0"/>
              <a:t> za </a:t>
            </a:r>
            <a:r>
              <a:rPr lang="en-US" sz="1200" dirty="0" err="1"/>
              <a:t>prezentaciju</a:t>
            </a:r>
            <a:r>
              <a:rPr lang="en-US" sz="1200" dirty="0"/>
              <a:t> </a:t>
            </a:r>
            <a:r>
              <a:rPr lang="en-US" sz="1200" dirty="0" err="1"/>
              <a:t>tradicionalnih</a:t>
            </a:r>
            <a:r>
              <a:rPr lang="en-US" sz="1200" dirty="0"/>
              <a:t> </a:t>
            </a:r>
            <a:r>
              <a:rPr lang="en-US" sz="1200" dirty="0" err="1"/>
              <a:t>slastica</a:t>
            </a:r>
            <a:r>
              <a:rPr lang="en-US" sz="1200" dirty="0"/>
              <a:t> </a:t>
            </a:r>
            <a:r>
              <a:rPr lang="en-US" sz="1200" dirty="0" err="1"/>
              <a:t>otoka</a:t>
            </a:r>
            <a:r>
              <a:rPr lang="en-US" sz="1200" dirty="0"/>
              <a:t> </a:t>
            </a:r>
            <a:r>
              <a:rPr lang="en-US" sz="1200" dirty="0" err="1"/>
              <a:t>Paga</a:t>
            </a:r>
            <a:endParaRPr lang="hr-HR" sz="1200" dirty="0"/>
          </a:p>
          <a:p>
            <a:r>
              <a:rPr lang="hr-HR" altLang="en-US" sz="1200" dirty="0"/>
              <a:t>7</a:t>
            </a:r>
            <a:r>
              <a:rPr lang="en-US" sz="1200" dirty="0"/>
              <a:t> </a:t>
            </a:r>
            <a:r>
              <a:rPr lang="en-US" sz="1200" dirty="0" err="1"/>
              <a:t>učeni</a:t>
            </a:r>
            <a:r>
              <a:rPr lang="hr-HR" altLang="en-US" sz="1200" dirty="0" err="1"/>
              <a:t>k</a:t>
            </a:r>
            <a:r>
              <a:rPr lang="en-US" sz="1200" dirty="0" err="1"/>
              <a:t>a</a:t>
            </a:r>
            <a:r>
              <a:rPr lang="en-US" sz="1200" dirty="0"/>
              <a:t> </a:t>
            </a:r>
            <a:r>
              <a:rPr lang="en-US" sz="1200" dirty="0" err="1"/>
              <a:t>strukovne</a:t>
            </a:r>
            <a:r>
              <a:rPr lang="en-US" sz="1200" dirty="0"/>
              <a:t> </a:t>
            </a:r>
            <a:r>
              <a:rPr lang="en-US" sz="1200" dirty="0" err="1"/>
              <a:t>kvalifikacije</a:t>
            </a:r>
            <a:r>
              <a:rPr lang="en-US" sz="1200" dirty="0"/>
              <a:t> </a:t>
            </a:r>
            <a:r>
              <a:rPr lang="hr-HR" altLang="en-US" sz="1200" dirty="0"/>
              <a:t>tehničar za računalstvo </a:t>
            </a:r>
            <a:r>
              <a:rPr lang="en-US" sz="1200" dirty="0" err="1"/>
              <a:t>osposobljeno</a:t>
            </a:r>
            <a:r>
              <a:rPr lang="en-US" sz="1200" dirty="0"/>
              <a:t> za </a:t>
            </a:r>
            <a:r>
              <a:rPr lang="en-US" sz="1200" dirty="0" err="1"/>
              <a:t>grafičko</a:t>
            </a:r>
            <a:r>
              <a:rPr lang="en-US" sz="1200" dirty="0"/>
              <a:t> </a:t>
            </a:r>
            <a:r>
              <a:rPr lang="en-US" sz="1200" dirty="0" err="1"/>
              <a:t>dizajniranje</a:t>
            </a:r>
            <a:r>
              <a:rPr lang="en-US" sz="1200" dirty="0"/>
              <a:t> </a:t>
            </a:r>
            <a:r>
              <a:rPr lang="hr-HR" altLang="en-US" sz="1200" dirty="0"/>
              <a:t>aplikacije za mobilni telefon </a:t>
            </a:r>
            <a:endParaRPr lang="hr-HR" sz="1200" dirty="0"/>
          </a:p>
          <a:p>
            <a:r>
              <a:rPr lang="hr-HR" altLang="en-US" sz="1200" dirty="0"/>
              <a:t>8</a:t>
            </a:r>
            <a:r>
              <a:rPr lang="en-US" sz="1200" dirty="0"/>
              <a:t> </a:t>
            </a:r>
            <a:r>
              <a:rPr lang="en-US" sz="1200" dirty="0" err="1"/>
              <a:t>predstavnika</a:t>
            </a:r>
            <a:r>
              <a:rPr lang="en-US" sz="1200" dirty="0"/>
              <a:t> </a:t>
            </a:r>
            <a:r>
              <a:rPr lang="en-US" sz="1200" dirty="0" err="1"/>
              <a:t>ugostiteljskih</a:t>
            </a:r>
            <a:r>
              <a:rPr lang="en-US" sz="1200" dirty="0"/>
              <a:t> </a:t>
            </a:r>
            <a:r>
              <a:rPr lang="en-US" sz="1200" dirty="0" err="1"/>
              <a:t>objekata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/</a:t>
            </a:r>
            <a:r>
              <a:rPr lang="en-US" sz="1200" dirty="0" err="1"/>
              <a:t>ili</a:t>
            </a:r>
            <a:r>
              <a:rPr lang="en-US" sz="1200" dirty="0"/>
              <a:t> OPG-a </a:t>
            </a:r>
            <a:r>
              <a:rPr lang="en-US" sz="1200" dirty="0" err="1"/>
              <a:t>osposobljenih</a:t>
            </a:r>
            <a:r>
              <a:rPr lang="en-US" sz="1200" dirty="0"/>
              <a:t> za </a:t>
            </a:r>
            <a:r>
              <a:rPr lang="en-US" sz="1200" dirty="0" err="1"/>
              <a:t>pripremu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prezentaciju</a:t>
            </a:r>
            <a:r>
              <a:rPr lang="en-US" sz="1200" dirty="0"/>
              <a:t> </a:t>
            </a:r>
            <a:r>
              <a:rPr lang="en-US" sz="1200" dirty="0" err="1"/>
              <a:t>tradicionalnih</a:t>
            </a:r>
            <a:r>
              <a:rPr lang="en-US" sz="1200" dirty="0"/>
              <a:t> </a:t>
            </a:r>
            <a:r>
              <a:rPr lang="hr-HR" altLang="en-US" sz="1200" dirty="0"/>
              <a:t>jela</a:t>
            </a:r>
            <a:r>
              <a:rPr lang="en-US" sz="1200" dirty="0"/>
              <a:t> </a:t>
            </a:r>
            <a:r>
              <a:rPr lang="en-US" sz="1200" dirty="0" err="1"/>
              <a:t>otoka</a:t>
            </a:r>
            <a:r>
              <a:rPr lang="en-US" sz="1200" dirty="0"/>
              <a:t> </a:t>
            </a:r>
            <a:r>
              <a:rPr lang="en-US" sz="1200" dirty="0" err="1"/>
              <a:t>Paga</a:t>
            </a:r>
            <a:endParaRPr lang="hr-HR" sz="1200" dirty="0"/>
          </a:p>
          <a:p>
            <a:r>
              <a:rPr lang="hr-HR" sz="1200" dirty="0"/>
              <a:t>1 aplikacija za mobilne telefone</a:t>
            </a:r>
            <a:endParaRPr lang="hr-HR" sz="1200" dirty="0"/>
          </a:p>
          <a:p>
            <a:r>
              <a:rPr lang="pl-PL" sz="1200" dirty="0"/>
              <a:t>2</a:t>
            </a:r>
            <a:r>
              <a:rPr lang="hr-HR" altLang="pl-PL" sz="1200" dirty="0"/>
              <a:t>0</a:t>
            </a:r>
            <a:r>
              <a:rPr lang="pl-PL" sz="1200" dirty="0"/>
              <a:t>00 letaka o projektu (dizajniranih i tiskanih)</a:t>
            </a:r>
            <a:endParaRPr lang="en-US" sz="1200" dirty="0"/>
          </a:p>
        </p:txBody>
      </p:sp>
      <p:pic>
        <p:nvPicPr>
          <p:cNvPr id="9" name="Rezervirano mjesto sadržaja 8" descr="Slika na kojoj se prikazuje tekst, Font, logotip, simbol&#10;&#10;Opis je automatski generiran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882" y="3686175"/>
            <a:ext cx="3734917" cy="2493057"/>
          </a:xfrm>
          <a:prstGeom prst="rect">
            <a:avLst/>
          </a:prstGeom>
        </p:spPr>
      </p:pic>
      <p:pic>
        <p:nvPicPr>
          <p:cNvPr id="14" name="Slika 13" descr="Slika na kojoj se prikazuje crtež, skeč, Dječja umjetnost, grafika&#10;&#10;Opis je automatski gener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66" y="678768"/>
            <a:ext cx="3335282" cy="2176272"/>
          </a:xfrm>
          <a:prstGeom prst="rect">
            <a:avLst/>
          </a:prstGeo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EC06C4-344C-42DC-B324-5D6C88171A8B}" type="datetime1">
              <a:rPr lang="en-US" smtClean="0"/>
            </a:fld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0C511B-3114-475E-A67F-CEABB94868A0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Putovnica okusa i aplikacija za mobilne telefone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5CFC-CC3D-4A2F-B629-E06CBAAB49AD}" type="datetime1">
              <a:rPr lang="hr-HR" smtClean="0"/>
            </a:fld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511B-3114-475E-A67F-CEABB94868A0}" type="slidenum">
              <a:rPr lang="hr-HR" smtClean="0"/>
            </a:fld>
            <a:endParaRPr lang="hr-HR"/>
          </a:p>
        </p:txBody>
      </p:sp>
      <p:sp>
        <p:nvSpPr>
          <p:cNvPr id="3" name="Content Placeholder 2"/>
          <p:cNvSpPr/>
          <p:nvPr>
            <p:ph sz="half" idx="2"/>
          </p:nvPr>
        </p:nvSpPr>
        <p:spPr>
          <a:xfrm>
            <a:off x="7531735" y="1825625"/>
            <a:ext cx="3822065" cy="4351655"/>
          </a:xfrm>
        </p:spPr>
        <p:txBody>
          <a:bodyPr/>
          <a:p>
            <a:r>
              <a:rPr lang="hr-HR" altLang="en-US"/>
              <a:t>poveznica na aplikaciju “Pag na meniju”</a:t>
            </a:r>
            <a:endParaRPr lang="hr-HR" altLang="en-US"/>
          </a:p>
          <a:p>
            <a:endParaRPr lang="hr-HR" altLang="en-US"/>
          </a:p>
          <a:p>
            <a:pPr marL="0" indent="0">
              <a:buNone/>
            </a:pPr>
            <a:r>
              <a:rPr lang="hr-HR" altLang="en-US"/>
              <a:t> </a:t>
            </a:r>
            <a:r>
              <a:rPr lang="en-US" altLang="en-US"/>
              <a:t>https://play.google.com/store/apps/details?id=com.pagnameniju</a:t>
            </a:r>
            <a:r>
              <a:rPr lang="hr-HR" altLang="en-US"/>
              <a:t> 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</p:txBody>
      </p:sp>
      <p:pic>
        <p:nvPicPr>
          <p:cNvPr id="7" name="Content Placeholder 6" descr="putovnica okusa 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22275" y="1252855"/>
            <a:ext cx="3234690" cy="4351655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520" y="1310005"/>
            <a:ext cx="2757170" cy="42945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Održivost projekta</a:t>
            </a:r>
            <a:endParaRPr lang="en-US" sz="5400"/>
          </a:p>
        </p:txBody>
      </p:sp>
      <p:sp>
        <p:nvSpPr>
          <p:cNvPr id="15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1700" dirty="0"/>
              <a:t>Suradnja sa svim nositeljima i pridruženim partnerima nastavlja se i nakon završetka projekta „Pag na meniju, 3. faza“ budući da su svi uključeni spoznali vrijednost ovog turističkog proizvoda koji </a:t>
            </a:r>
            <a:r>
              <a:rPr lang="hr-HR" sz="1700" dirty="0" err="1"/>
              <a:t>brendira</a:t>
            </a:r>
            <a:r>
              <a:rPr lang="hr-HR" sz="1700" dirty="0"/>
              <a:t> i pozicionira tradicionalnu otočnu gastronomiju kao jedan od važnih razloga dolaska turista na otok Pag.</a:t>
            </a:r>
            <a:endParaRPr lang="hr-HR" sz="1700" dirty="0"/>
          </a:p>
          <a:p>
            <a:r>
              <a:rPr lang="hr-HR" sz="1700" dirty="0"/>
              <a:t>Turističke zajednice Grada Paga, Grada Novalje, Općine Kolan i Općine Povljana će na svojim web stranicama i društvenim mrežama promovirati aplikaciju kako bi ista bila dostupna široj javnosti </a:t>
            </a:r>
            <a:endParaRPr lang="hr-HR" sz="1700" dirty="0"/>
          </a:p>
          <a:p>
            <a:r>
              <a:rPr lang="hr-HR" sz="1700" dirty="0"/>
              <a:t> </a:t>
            </a:r>
            <a:r>
              <a:rPr lang="en-US" altLang="en-US" sz="1700" dirty="0"/>
              <a:t>U</a:t>
            </a:r>
            <a:r>
              <a:rPr lang="en-US" altLang="en-US" sz="1700" dirty="0"/>
              <a:t>č</a:t>
            </a:r>
            <a:r>
              <a:rPr lang="en-US" altLang="en-US" sz="1700" dirty="0"/>
              <a:t>enici </a:t>
            </a:r>
            <a:r>
              <a:rPr lang="en-US" altLang="en-US" sz="1700" dirty="0"/>
              <a:t>ć</a:t>
            </a:r>
            <a:r>
              <a:rPr lang="en-US" altLang="en-US" sz="1700" dirty="0"/>
              <a:t>e na redovnoj nastavi iz modula ra</a:t>
            </a:r>
            <a:r>
              <a:rPr lang="en-US" altLang="en-US" sz="1700" dirty="0"/>
              <a:t>č</a:t>
            </a:r>
            <a:r>
              <a:rPr lang="en-US" altLang="en-US" sz="1700" dirty="0"/>
              <a:t>unalstvo u</a:t>
            </a:r>
            <a:r>
              <a:rPr lang="en-US" altLang="en-US" sz="1700" dirty="0"/>
              <a:t>č</a:t>
            </a:r>
            <a:r>
              <a:rPr lang="en-US" altLang="en-US" sz="1700" dirty="0"/>
              <a:t>iti kako a</a:t>
            </a:r>
            <a:r>
              <a:rPr lang="en-US" altLang="en-US" sz="1700" dirty="0"/>
              <a:t>ž</a:t>
            </a:r>
            <a:r>
              <a:rPr lang="en-US" altLang="en-US" sz="1700" dirty="0"/>
              <a:t>urirati aplikaciju te </a:t>
            </a:r>
            <a:r>
              <a:rPr lang="en-US" altLang="en-US" sz="1700" dirty="0"/>
              <a:t>ć</a:t>
            </a:r>
            <a:r>
              <a:rPr lang="en-US" altLang="en-US" sz="1700" dirty="0"/>
              <a:t>e isto provoditi u sklopu ostvarenju skupova ishoda u</a:t>
            </a:r>
            <a:r>
              <a:rPr lang="en-US" altLang="en-US" sz="1700" dirty="0"/>
              <a:t>č</a:t>
            </a:r>
            <a:r>
              <a:rPr lang="en-US" altLang="en-US" sz="1700" dirty="0"/>
              <a:t>enja. Ukoliko se u budu</a:t>
            </a:r>
            <a:r>
              <a:rPr lang="en-US" altLang="en-US" sz="1700" dirty="0"/>
              <a:t>ć</a:t>
            </a:r>
            <a:r>
              <a:rPr lang="en-US" altLang="en-US" sz="1700" dirty="0"/>
              <a:t>nosti osiguraju dovoljna sredstva, napravit </a:t>
            </a:r>
            <a:r>
              <a:rPr lang="en-US" altLang="en-US" sz="1700" dirty="0"/>
              <a:t>ć</a:t>
            </a:r>
            <a:r>
              <a:rPr lang="en-US" altLang="en-US" sz="1700" dirty="0"/>
              <a:t>e se i verzija aplikacije za ios sustav kako bi bila dostupnija zainteresiranim oto</a:t>
            </a:r>
            <a:r>
              <a:rPr lang="en-US" altLang="en-US" sz="1700" dirty="0"/>
              <a:t>č</a:t>
            </a:r>
            <a:r>
              <a:rPr lang="en-US" altLang="en-US" sz="1700" dirty="0"/>
              <a:t>anima i posjetiteljima otoka. </a:t>
            </a:r>
            <a:endParaRPr lang="en-US" altLang="en-US" sz="1700" dirty="0"/>
          </a:p>
        </p:txBody>
      </p:sp>
      <p:pic>
        <p:nvPicPr>
          <p:cNvPr id="8" name="Slika 7" descr="Slika na kojoj se prikazuje tekst, Font, logotip, simbol&#10;&#10;Opis je automatski generira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676861"/>
            <a:ext cx="4014216" cy="2679489"/>
          </a:xfrm>
          <a:prstGeom prst="rect">
            <a:avLst/>
          </a:prstGeom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36735" y="329184"/>
            <a:ext cx="3335282" cy="2176272"/>
          </a:xfrm>
          <a:prstGeom prst="rect">
            <a:avLst/>
          </a:prstGeom>
        </p:spPr>
      </p:pic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7095CFC-CC3D-4A2F-B629-E06CBAAB49AD}" type="datetime1">
              <a:rPr lang="en-US" smtClean="0"/>
            </a:fld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0C511B-3114-475E-A67F-CEABB94868A0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„Pag na meniju, 3. faza” </a:t>
            </a:r>
            <a:r>
              <a:rPr lang="hr-HR" dirty="0"/>
              <a:t>– iz medija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r>
              <a:rPr lang="en-US" altLang="en-US" dirty="0"/>
              <a:t>https://www.facebook.com/share/p/1E5wwzJvAT/?mibextid=wwXIfr</a:t>
            </a:r>
            <a:r>
              <a:rPr lang="hr-HR" altLang="en-US" dirty="0"/>
              <a:t> 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https://www.facebook.com/share/p/1DgDu5n6oz/?mibextid=wwXIfr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https://www.facebook.com/share/p/1CkQhqo8vV/?mibextid=wwXIfr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https://www.facebook.com/share/p/18oyqNGXch/?mibextid=wwXIfr</a:t>
            </a:r>
            <a:endParaRPr lang="en-US" altLang="en-US" dirty="0"/>
          </a:p>
          <a:p>
            <a:endParaRPr lang="en-US" altLang="en-US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06C4-344C-42DC-B324-5D6C88171A8B}" type="datetime1">
              <a:rPr lang="hr-HR" smtClean="0"/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511B-3114-475E-A67F-CEABB94868A0}" type="slidenum">
              <a:rPr lang="hr-HR" smtClean="0"/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936" y="227838"/>
            <a:ext cx="4818888" cy="1420174"/>
          </a:xfrm>
        </p:spPr>
        <p:txBody>
          <a:bodyPr anchor="b">
            <a:normAutofit fontScale="90000"/>
          </a:bodyPr>
          <a:lstStyle/>
          <a:p>
            <a:r>
              <a:rPr lang="hr-HR" sz="5400" dirty="0"/>
              <a:t>„Pag na meniju, 3. faza”</a:t>
            </a:r>
            <a:endParaRPr lang="hr-HR" sz="5400" dirty="0"/>
          </a:p>
        </p:txBody>
      </p:sp>
      <p:sp>
        <p:nvSpPr>
          <p:cNvPr id="14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2761107"/>
          </a:xfrm>
        </p:spPr>
        <p:txBody>
          <a:bodyPr anchor="t">
            <a:normAutofit/>
          </a:bodyPr>
          <a:lstStyle/>
          <a:p>
            <a:r>
              <a:rPr lang="hr-HR" sz="2200" dirty="0"/>
              <a:t>Nositelj projekta: Srednja škola Bartula Kašića Pag</a:t>
            </a:r>
            <a:endParaRPr lang="hr-HR" sz="2200" dirty="0"/>
          </a:p>
          <a:p>
            <a:r>
              <a:rPr lang="hr-HR" sz="2200" dirty="0"/>
              <a:t>Voditelj projekta: Toni Herenda</a:t>
            </a:r>
            <a:endParaRPr lang="hr-HR" sz="2200" dirty="0"/>
          </a:p>
          <a:p>
            <a:r>
              <a:rPr lang="hr-HR" sz="2200" dirty="0"/>
              <a:t>Partner na projektu: Srednja strukovna škola Vice Vlatkovića, Zadar</a:t>
            </a:r>
            <a:endParaRPr lang="hr-HR" sz="2200" dirty="0"/>
          </a:p>
          <a:p>
            <a:r>
              <a:rPr lang="hr-HR" sz="2200" dirty="0"/>
              <a:t>Voditelj iz škole partnera: Danijel Klarin</a:t>
            </a:r>
            <a:endParaRPr lang="hr-HR" sz="2200" dirty="0"/>
          </a:p>
          <a:p>
            <a:endParaRPr lang="hr-HR" sz="2200" dirty="0"/>
          </a:p>
        </p:txBody>
      </p:sp>
      <p:pic>
        <p:nvPicPr>
          <p:cNvPr id="7" name="Slika 6" descr="Slika na kojoj se prikazuje tekst, karta&#10;&#10;Opis je automatski generira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07" y="479481"/>
            <a:ext cx="5458968" cy="3561976"/>
          </a:xfrm>
          <a:prstGeom prst="rect">
            <a:avLst/>
          </a:prstGeo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DB0B7E7-8EF2-442E-BA1C-10837E023E7F}" type="datetime1">
              <a:rPr lang="hr-HR" smtClean="0"/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A0C511B-3114-475E-A67F-CEABB94868A0}" type="slidenum">
              <a:rPr lang="hr-HR" smtClean="0"/>
            </a:fld>
            <a:endParaRPr lang="hr-HR"/>
          </a:p>
        </p:txBody>
      </p:sp>
      <p:pic>
        <p:nvPicPr>
          <p:cNvPr id="8" name="Slika 7" descr="Slika na kojoj se prikazuje tekst, Font, logotip, simbol&#10;&#10;Opis je automatski gener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4" y="4743450"/>
            <a:ext cx="2790825" cy="186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Razlog pokretanja projekta „</a:t>
            </a:r>
            <a:r>
              <a:rPr lang="hr-HR" altLang="pl-PL" dirty="0"/>
              <a:t>Pag na meniju, 3. faza</a:t>
            </a:r>
            <a:r>
              <a:rPr lang="hr-HR" dirty="0"/>
              <a:t>”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Srednja škola Bartula Kašića Pag osposobljava učenike strukovne srednje škole za rad u ugostiteljstvu koji svoje prvo radno mjesto nalaze  najčešće u turističkim mjestima. Budući da živimo u turističkoj sredini, često opažamo nedostatke turističke ponude i poboljšanja koja bi se mogla napraviti. U skladu s našim opažanjima, osmislili smo projekt koji je usmjeren stvaranju novog aspekta ponude tradicionalne gastronomije otoka Paga.</a:t>
            </a:r>
            <a:endParaRPr lang="hr-HR" dirty="0"/>
          </a:p>
          <a:p>
            <a:r>
              <a:rPr lang="hr-HR" dirty="0"/>
              <a:t>Ovim projektom smo poboljšali nedovoljnu prezentaciju gastro kvalitete otoka u turističkom sektoru i promičemo otok Pag kao idealno gastro-turističko odredište.</a:t>
            </a:r>
            <a:endParaRPr lang="hr-HR" dirty="0"/>
          </a:p>
        </p:txBody>
      </p:sp>
      <p:pic>
        <p:nvPicPr>
          <p:cNvPr id="9" name="Rezervirano mjesto sadržaja 8" descr="Slika na kojoj se prikazuje crtež, skeč, Dječja umjetnost, grafika&#10;&#10;Opis je automatski generiran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53" y="1314449"/>
            <a:ext cx="4328597" cy="2825297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06C4-344C-42DC-B324-5D6C88171A8B}" type="datetime1">
              <a:rPr lang="hr-HR" smtClean="0"/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511B-3114-475E-A67F-CEABB94868A0}" type="slidenum">
              <a:rPr lang="hr-HR" smtClean="0"/>
            </a:fld>
            <a:endParaRPr lang="hr-HR"/>
          </a:p>
        </p:txBody>
      </p:sp>
      <p:pic>
        <p:nvPicPr>
          <p:cNvPr id="11" name="Slika 10" descr="Slika na kojoj se prikazuje tekst, Font, logotip, simbol&#10;&#10;Opis je automatski gener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32" y="4139745"/>
            <a:ext cx="3872594" cy="25817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5400" dirty="0"/>
              <a:t>Pridruženi partneri u projektu</a:t>
            </a:r>
            <a:endParaRPr lang="hr-HR" sz="5400" dirty="0"/>
          </a:p>
        </p:txBody>
      </p:sp>
      <p:sp>
        <p:nvSpPr>
          <p:cNvPr id="12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hr-HR" sz="2200" dirty="0"/>
              <a:t> </a:t>
            </a:r>
            <a:r>
              <a:rPr lang="en-US" altLang="en-US" sz="2200" dirty="0"/>
              <a:t>Razvojna agencija Sisa</a:t>
            </a:r>
            <a:r>
              <a:rPr lang="en-US" altLang="en-US" sz="2200" dirty="0"/>
              <a:t>č</a:t>
            </a:r>
            <a:r>
              <a:rPr lang="en-US" altLang="en-US" sz="2200" dirty="0"/>
              <a:t>ko-moslava</a:t>
            </a:r>
            <a:r>
              <a:rPr lang="en-US" altLang="en-US" sz="2200" dirty="0"/>
              <a:t>č</a:t>
            </a:r>
            <a:r>
              <a:rPr lang="en-US" altLang="en-US" sz="2200" dirty="0"/>
              <a:t>ke </a:t>
            </a:r>
            <a:r>
              <a:rPr lang="en-US" altLang="en-US" sz="2200" dirty="0"/>
              <a:t>ž</a:t>
            </a:r>
            <a:r>
              <a:rPr lang="en-US" altLang="en-US" sz="2200" dirty="0"/>
              <a:t>upanije SI-MO-RA d.o.o.</a:t>
            </a:r>
            <a:r>
              <a:rPr lang="hr-HR" altLang="en-US" sz="2200" dirty="0"/>
              <a:t> </a:t>
            </a:r>
            <a:r>
              <a:rPr lang="en-US" altLang="en-US" sz="2200" dirty="0"/>
              <a:t>(Poduzetni</a:t>
            </a:r>
            <a:r>
              <a:rPr lang="en-US" altLang="en-US" sz="2200" dirty="0"/>
              <a:t>č</a:t>
            </a:r>
            <a:r>
              <a:rPr lang="en-US" altLang="en-US" sz="2200" dirty="0"/>
              <a:t>ki inkubator PISMO)</a:t>
            </a:r>
            <a:endParaRPr lang="en-US" altLang="en-US" sz="2200" dirty="0"/>
          </a:p>
          <a:p>
            <a:r>
              <a:rPr lang="hr-HR" sz="2200" dirty="0"/>
              <a:t>ugostiteljski objekti - nositelji oznake “Pag na meniju”</a:t>
            </a:r>
            <a:endParaRPr lang="hr-HR" sz="22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EC06C4-344C-42DC-B324-5D6C88171A8B}" type="datetime1">
              <a:rPr lang="hr-HR" smtClean="0"/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A0C511B-3114-475E-A67F-CEABB94868A0}" type="slidenum">
              <a:rPr lang="hr-HR" smtClean="0"/>
            </a:fld>
            <a:endParaRPr lang="hr-HR"/>
          </a:p>
        </p:txBody>
      </p:sp>
      <p:pic>
        <p:nvPicPr>
          <p:cNvPr id="8" name="Slika 7" descr="Slika na kojoj se prikazuje tekst, karta&#10;&#10;Opis je automatski generira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062" y="136525"/>
            <a:ext cx="3407702" cy="2226365"/>
          </a:xfrm>
          <a:prstGeom prst="rect">
            <a:avLst/>
          </a:prstGeom>
        </p:spPr>
      </p:pic>
      <p:pic>
        <p:nvPicPr>
          <p:cNvPr id="7" name="Slika 6" descr="Slika na kojoj se prikazuje tekst, Font, logotip, simbol&#10;&#10;Opis je automatski gener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4" y="4070350"/>
            <a:ext cx="3800475" cy="2533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hr-HR" sz="5000"/>
              <a:t>Namjera projekta</a:t>
            </a:r>
            <a:endParaRPr lang="hr-HR" sz="5000"/>
          </a:p>
        </p:txBody>
      </p:sp>
      <p:sp>
        <p:nvSpPr>
          <p:cNvPr id="14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2059" y="2808478"/>
            <a:ext cx="4818888" cy="2541524"/>
          </a:xfrm>
        </p:spPr>
        <p:txBody>
          <a:bodyPr anchor="t">
            <a:normAutofit/>
          </a:bodyPr>
          <a:lstStyle/>
          <a:p>
            <a:r>
              <a:rPr lang="hr-HR" sz="2000" dirty="0"/>
              <a:t>1) promocija postojećeg projekta-nositelj projekta </a:t>
            </a:r>
            <a:endParaRPr lang="hr-HR" sz="2000" dirty="0"/>
          </a:p>
          <a:p>
            <a:r>
              <a:rPr lang="hr-HR" sz="2000" dirty="0"/>
              <a:t>2) projekt je nastao u suradnji s drugim obrazovnim sektorom: smjer tehničar za računalstvo</a:t>
            </a:r>
            <a:endParaRPr lang="hr-HR" sz="2000" dirty="0"/>
          </a:p>
          <a:p>
            <a:r>
              <a:rPr lang="hr-HR" sz="2000" dirty="0"/>
              <a:t>3) aplikacija za mobilne telefone “Pag na meniju”</a:t>
            </a:r>
            <a:endParaRPr lang="hr-HR" sz="2000" dirty="0"/>
          </a:p>
        </p:txBody>
      </p:sp>
      <p:pic>
        <p:nvPicPr>
          <p:cNvPr id="7" name="Slika 6" descr="Slika na kojoj se prikazuje tekst, karta&#10;&#10;Opis je automatski generira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73" y="340420"/>
            <a:ext cx="5458968" cy="3561976"/>
          </a:xfrm>
          <a:prstGeom prst="rect">
            <a:avLst/>
          </a:prstGeo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C62D4-1E12-47F6-B0A4-366689CFC675}" type="datetime1">
              <a:rPr lang="hr-HR" smtClean="0"/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A0C511B-3114-475E-A67F-CEABB94868A0}" type="slidenum">
              <a:rPr lang="hr-HR" smtClean="0"/>
            </a:fld>
            <a:endParaRPr lang="hr-HR"/>
          </a:p>
        </p:txBody>
      </p:sp>
      <p:pic>
        <p:nvPicPr>
          <p:cNvPr id="8" name="Slika 7" descr="Slika na kojoj se prikazuje tekst, Font, logotip, simbol&#10;&#10;Opis je automatski gener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40" y="4014660"/>
            <a:ext cx="3812286" cy="2541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5400" dirty="0"/>
              <a:t>Opći cilj projekta „</a:t>
            </a:r>
            <a:r>
              <a:rPr lang="hr-HR" altLang="pl-PL" sz="5400" dirty="0"/>
              <a:t>Pag na meniju, 3. faza</a:t>
            </a:r>
            <a:r>
              <a:rPr lang="hr-HR" sz="5400" dirty="0"/>
              <a:t>”</a:t>
            </a:r>
            <a:endParaRPr lang="hr-HR" sz="5400" dirty="0"/>
          </a:p>
        </p:txBody>
      </p:sp>
      <p:sp>
        <p:nvSpPr>
          <p:cNvPr id="12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26418" y="2247900"/>
            <a:ext cx="6224335" cy="26003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200" dirty="0"/>
              <a:t>Povećanje kvaliteta i kompetencija učenika koji će raditi u ugostiteljskim djelatnostima za potrebe gastro turizma na području otoka Paga (Zadarska i Ličko-senjska županija).</a:t>
            </a:r>
            <a:endParaRPr lang="hr-HR" sz="22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EC06C4-344C-42DC-B324-5D6C88171A8B}" type="datetime1">
              <a:rPr lang="hr-HR" smtClean="0"/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A0C511B-3114-475E-A67F-CEABB94868A0}" type="slidenum">
              <a:rPr lang="hr-HR" smtClean="0"/>
            </a:fld>
            <a:endParaRPr lang="hr-HR"/>
          </a:p>
        </p:txBody>
      </p:sp>
      <p:pic>
        <p:nvPicPr>
          <p:cNvPr id="7" name="Slika 6" descr="Slika na kojoj se prikazuje tekst, karta&#10;&#10;Opis je automatski generira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543" y="179368"/>
            <a:ext cx="3362063" cy="2196548"/>
          </a:xfrm>
          <a:prstGeom prst="rect">
            <a:avLst/>
          </a:prstGeom>
        </p:spPr>
      </p:pic>
      <p:pic>
        <p:nvPicPr>
          <p:cNvPr id="8" name="Slika 7" descr="Slika na kojoj se prikazuje tekst, Font, logotip, simbol&#10;&#10;Opis je automatski gener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62" y="4174639"/>
            <a:ext cx="3633788" cy="2422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Ciljevi i prioriteti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/>
              <a:t>Jačanje kompetencija i podizanje kvalitete ljudskih potencijala, učenika srednjih strukovnih škola kroz: </a:t>
            </a:r>
            <a:endParaRPr lang="hr-HR"/>
          </a:p>
          <a:p>
            <a:r>
              <a:rPr lang="hr-HR"/>
              <a:t>motiviranje mladih za rad u turizmu, </a:t>
            </a:r>
            <a:endParaRPr lang="hr-HR"/>
          </a:p>
          <a:p>
            <a:r>
              <a:rPr lang="hr-HR"/>
              <a:t>podizanje razine svijesti kod učenika i nastavnika o turizmu kao multisektorskom resoru, </a:t>
            </a:r>
            <a:endParaRPr lang="hr-HR"/>
          </a:p>
          <a:p>
            <a:r>
              <a:rPr lang="hr-HR"/>
              <a:t>međusektorsko gospodarsko povezivanje kroz obrazovni proces,</a:t>
            </a:r>
            <a:endParaRPr lang="hr-HR"/>
          </a:p>
          <a:p>
            <a:r>
              <a:rPr lang="hr-HR"/>
              <a:t> upoznavanje učenika strukovnih škola iz drugih obrazovnih sektora s mogućnostima realizacije projekata u turizmu, </a:t>
            </a:r>
            <a:endParaRPr lang="hr-HR"/>
          </a:p>
          <a:p>
            <a:r>
              <a:rPr lang="hr-HR"/>
              <a:t>povezivanje obrazovnih institucija i privatnog sektora, </a:t>
            </a:r>
            <a:endParaRPr lang="hr-HR"/>
          </a:p>
          <a:p>
            <a:r>
              <a:rPr lang="hr-HR"/>
              <a:t>razvijanje projektnog načina razmišljanja kod učenika, </a:t>
            </a:r>
            <a:endParaRPr lang="hr-HR"/>
          </a:p>
          <a:p>
            <a:r>
              <a:rPr lang="hr-HR"/>
              <a:t>razvijanje poduzetničkog duha i timskog rada</a:t>
            </a:r>
            <a:endParaRPr lang="hr-HR"/>
          </a:p>
          <a:p>
            <a:pPr marL="0" indent="0">
              <a:buNone/>
            </a:pPr>
            <a:r>
              <a:rPr lang="hr-HR"/>
              <a:t> kod učenika.</a:t>
            </a:r>
            <a:endParaRPr lang="hr-HR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06C4-344C-42DC-B324-5D6C88171A8B}" type="datetime1">
              <a:rPr lang="hr-HR" smtClean="0"/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511B-3114-475E-A67F-CEABB94868A0}" type="slidenum">
              <a:rPr lang="hr-HR" smtClean="0"/>
            </a:fld>
            <a:endParaRPr lang="hr-HR"/>
          </a:p>
        </p:txBody>
      </p:sp>
      <p:pic>
        <p:nvPicPr>
          <p:cNvPr id="7" name="Slika 6" descr="Slika na kojoj se prikazuje tekst, karta&#10;&#10;Opis je automatski generira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36525"/>
            <a:ext cx="3012165" cy="1554163"/>
          </a:xfrm>
          <a:prstGeom prst="rect">
            <a:avLst/>
          </a:prstGeom>
        </p:spPr>
      </p:pic>
      <p:pic>
        <p:nvPicPr>
          <p:cNvPr id="8" name="Slika 7" descr="Slika na kojoj se prikazuje tekst, Font, logotip, simbol&#10;&#10;Opis je automatski gener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305300"/>
            <a:ext cx="3076575" cy="2051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5400" dirty="0"/>
              <a:t>Vizija Projekta „</a:t>
            </a:r>
            <a:r>
              <a:rPr lang="hr-HR" altLang="pl-PL" sz="5400" dirty="0"/>
              <a:t>Pag na meniju, 3. faza</a:t>
            </a:r>
            <a:r>
              <a:rPr lang="hr-HR" sz="5400" dirty="0"/>
              <a:t>”</a:t>
            </a:r>
            <a:endParaRPr lang="hr-HR" sz="5400" dirty="0"/>
          </a:p>
        </p:txBody>
      </p:sp>
      <p:sp>
        <p:nvSpPr>
          <p:cNvPr id="12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hr-HR" sz="2200" dirty="0"/>
              <a:t>Promocija tradicionalne gastronomije otoka Paga kojom se učenici i nastavnici Srednje škole Bartula Kašića Pag bave od 2007. godine kako bi ista bila više zastupljena u gastronomskoj i enološkoj ponudi ugostiteljskih objekata na otoku Pagu te prepoznata od posjetitelja otoka</a:t>
            </a:r>
            <a:endParaRPr lang="hr-HR" sz="22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EC06C4-344C-42DC-B324-5D6C88171A8B}" type="datetime1">
              <a:rPr lang="hr-HR" smtClean="0"/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A0C511B-3114-475E-A67F-CEABB94868A0}" type="slidenum">
              <a:rPr lang="hr-HR" smtClean="0"/>
            </a:fld>
            <a:endParaRPr lang="hr-HR"/>
          </a:p>
        </p:txBody>
      </p:sp>
      <p:pic>
        <p:nvPicPr>
          <p:cNvPr id="7" name="Slika 6" descr="Slika na kojoj se prikazuje tekst, karta&#10;&#10;Opis je automatski generira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09" y="0"/>
            <a:ext cx="3529405" cy="2305878"/>
          </a:xfrm>
          <a:prstGeom prst="rect">
            <a:avLst/>
          </a:prstGeom>
        </p:spPr>
      </p:pic>
      <p:pic>
        <p:nvPicPr>
          <p:cNvPr id="8" name="Slika 7" descr="Slika na kojoj se prikazuje tekst, Font, logotip, simbol&#10;&#10;Opis je automatski gener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82" y="4298122"/>
            <a:ext cx="3458817" cy="2305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5400" dirty="0"/>
              <a:t>Misija projekta „</a:t>
            </a:r>
            <a:r>
              <a:rPr lang="hr-HR" altLang="pl-PL" sz="5400" dirty="0"/>
              <a:t>Pag na meniju, 3. faza</a:t>
            </a:r>
            <a:r>
              <a:rPr lang="pl-PL" sz="5400" dirty="0"/>
              <a:t>"</a:t>
            </a:r>
            <a:endParaRPr lang="hr-HR" sz="5400" dirty="0"/>
          </a:p>
        </p:txBody>
      </p:sp>
      <p:sp>
        <p:nvSpPr>
          <p:cNvPr id="12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200" dirty="0"/>
              <a:t>Izrada aplikacije za mobilne telefone, temeljena na web stranici projekta “Pag na meniju” kako bi posjetiteljima otoka bili dostupniji podaci o projektu, nositeljima oznake i kontakti istih </a:t>
            </a:r>
            <a:endParaRPr lang="hr-HR" sz="22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EC06C4-344C-42DC-B324-5D6C88171A8B}" type="datetime1">
              <a:rPr lang="hr-HR" smtClean="0"/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A0C511B-3114-475E-A67F-CEABB94868A0}" type="slidenum">
              <a:rPr lang="hr-HR" smtClean="0"/>
            </a:fld>
            <a:endParaRPr lang="hr-HR"/>
          </a:p>
        </p:txBody>
      </p:sp>
      <p:pic>
        <p:nvPicPr>
          <p:cNvPr id="7" name="Slika 6" descr="Slika na kojoj se prikazuje tekst, karta&#10;&#10;Opis je automatski generira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52380"/>
            <a:ext cx="3172812" cy="1852645"/>
          </a:xfrm>
          <a:prstGeom prst="rect">
            <a:avLst/>
          </a:prstGeom>
        </p:spPr>
      </p:pic>
      <p:pic>
        <p:nvPicPr>
          <p:cNvPr id="8" name="Slika 7" descr="Slika na kojoj se prikazuje tekst, Font, logotip, simbol&#10;&#10;Opis je automatski gener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12" y="4181474"/>
            <a:ext cx="3633788" cy="2422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4859</Words>
  <Application>WPS Presentation</Application>
  <PresentationFormat>Široki zaslon</PresentationFormat>
  <Paragraphs>157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Calibri</vt:lpstr>
      <vt:lpstr>Times New Roman</vt:lpstr>
      <vt:lpstr>Calibri Light</vt:lpstr>
      <vt:lpstr>Microsoft YaHei</vt:lpstr>
      <vt:lpstr>Arial Unicode MS</vt:lpstr>
      <vt:lpstr>Tema sustava Office</vt:lpstr>
      <vt:lpstr>Srednja škola Bartula Kašića Pag Projekt „Pag na meniju, 3. faza” </vt:lpstr>
      <vt:lpstr>„Pag na meniju, 3. faza”</vt:lpstr>
      <vt:lpstr>Razlog pokretanja projekta „Pag na meniju, 3. faza”</vt:lpstr>
      <vt:lpstr>Pridruženi partneri u projektu</vt:lpstr>
      <vt:lpstr>Namjera projekta</vt:lpstr>
      <vt:lpstr>Opći cilj projekta „Pag na meniju, 3. faza”</vt:lpstr>
      <vt:lpstr>Ciljevi i prioriteti projekta</vt:lpstr>
      <vt:lpstr>Vizija Projekta „Pag na meniju, 3. faza”</vt:lpstr>
      <vt:lpstr>Misija projekta „Pag na meniju, 3. faza"</vt:lpstr>
      <vt:lpstr>Planirane aktivnosti</vt:lpstr>
      <vt:lpstr>Rezultati projekta</vt:lpstr>
      <vt:lpstr>Putovnica okusa i aplikacija za mobilne telefone</vt:lpstr>
      <vt:lpstr>Održivost projekta</vt:lpstr>
      <vt:lpstr>„Pag na meniju, 3. faza” – iz medija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Srednja škola Bartula Kašića Pag</dc:title>
  <dc:creator>Bartul</dc:creator>
  <cp:lastModifiedBy>Marija Čemeljić Pećirko</cp:lastModifiedBy>
  <cp:revision>29</cp:revision>
  <cp:lastPrinted>2023-03-22T13:56:00Z</cp:lastPrinted>
  <dcterms:created xsi:type="dcterms:W3CDTF">2020-12-04T08:32:00Z</dcterms:created>
  <dcterms:modified xsi:type="dcterms:W3CDTF">2026-06-08T07:47:08Z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E5C6E9936F914DFB91F7ABF081FC6F2F_12</vt:lpwstr>
  </property>
  <property fmtid="{D5CDD505-2E9C-101B-9397-08002B2CF9AE}" pid="3" name="KSOProductBuildVer">
    <vt:lpwstr>1033-12.2.0.23196</vt:lpwstr>
  </property>
</Properties>
</file>